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379" r:id="rId2"/>
    <p:sldId id="493" r:id="rId3"/>
    <p:sldId id="498" r:id="rId4"/>
    <p:sldId id="935" r:id="rId5"/>
    <p:sldId id="936" r:id="rId6"/>
    <p:sldId id="376" r:id="rId7"/>
    <p:sldId id="925" r:id="rId8"/>
    <p:sldId id="291" r:id="rId9"/>
    <p:sldId id="428" r:id="rId10"/>
    <p:sldId id="501" r:id="rId11"/>
    <p:sldId id="927" r:id="rId12"/>
    <p:sldId id="427" r:id="rId13"/>
    <p:sldId id="429" r:id="rId14"/>
    <p:sldId id="430" r:id="rId15"/>
    <p:sldId id="432" r:id="rId16"/>
    <p:sldId id="433" r:id="rId17"/>
    <p:sldId id="434" r:id="rId18"/>
    <p:sldId id="435" r:id="rId19"/>
    <p:sldId id="437" r:id="rId20"/>
    <p:sldId id="438" r:id="rId21"/>
    <p:sldId id="439" r:id="rId22"/>
    <p:sldId id="502" r:id="rId23"/>
    <p:sldId id="931" r:id="rId24"/>
    <p:sldId id="440" r:id="rId25"/>
    <p:sldId id="441" r:id="rId26"/>
    <p:sldId id="933" r:id="rId27"/>
    <p:sldId id="934" r:id="rId28"/>
    <p:sldId id="503" r:id="rId29"/>
    <p:sldId id="928" r:id="rId30"/>
    <p:sldId id="442" r:id="rId31"/>
    <p:sldId id="937" r:id="rId32"/>
    <p:sldId id="443" r:id="rId33"/>
    <p:sldId id="444" r:id="rId34"/>
    <p:sldId id="938" r:id="rId35"/>
    <p:sldId id="446" r:id="rId36"/>
    <p:sldId id="449" r:id="rId37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1" autoAdjust="0"/>
    <p:restoredTop sz="93250" autoAdjust="0"/>
  </p:normalViewPr>
  <p:slideViewPr>
    <p:cSldViewPr>
      <p:cViewPr varScale="1">
        <p:scale>
          <a:sx n="107" d="100"/>
          <a:sy n="107" d="100"/>
        </p:scale>
        <p:origin x="1614" y="10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C37E12-7BA8-4D7D-97C4-7447F658F427}" type="slidenum">
              <a:rPr lang="es-ES" altLang="es-MX"/>
              <a:pPr/>
              <a:t>4</a:t>
            </a:fld>
            <a:endParaRPr lang="es-ES" altLang="es-MX" dirty="0"/>
          </a:p>
        </p:txBody>
      </p:sp>
      <p:sp>
        <p:nvSpPr>
          <p:cNvPr id="5959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38238" y="695325"/>
            <a:ext cx="4583112" cy="3436938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70388"/>
            <a:ext cx="5029200" cy="41386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341" tIns="46953" rIns="92341" bIns="46953"/>
          <a:lstStyle/>
          <a:p>
            <a:endParaRPr lang="es-ES" altLang="es-MX" dirty="0"/>
          </a:p>
        </p:txBody>
      </p:sp>
    </p:spTree>
    <p:extLst>
      <p:ext uri="{BB962C8B-B14F-4D97-AF65-F5344CB8AC3E}">
        <p14:creationId xmlns:p14="http://schemas.microsoft.com/office/powerpoint/2010/main" val="81772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 – Aspectos básicos de las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3.3.1.1 – Introducción a las VPN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313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3.3.2.1 – VPN de sitio a sitio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80514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 – Descripción general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3.4.1.1 – Introducción a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4751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3.4.2.1 – Configuración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176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3.4.2.2 – Verificación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3428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3.3.2.2 – VPN de acceso remoto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773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0013" y="301625"/>
            <a:ext cx="7313612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1"/>
          </p:nvPr>
        </p:nvSpPr>
        <p:spPr>
          <a:xfrm>
            <a:off x="1370013" y="1827213"/>
            <a:ext cx="3579812" cy="4114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102225" y="1827213"/>
            <a:ext cx="3581400" cy="4114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s-ES" altLang="es-MX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s-ES" altLang="es-MX" dirty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427D650C-AB00-4F7E-80EF-2666D7C77918}" type="slidenum">
              <a:rPr lang="es-ES" altLang="es-MX"/>
              <a:pPr/>
              <a:t>‹#›</a:t>
            </a:fld>
            <a:endParaRPr lang="es-ES" altLang="es-MX" dirty="0"/>
          </a:p>
        </p:txBody>
      </p:sp>
    </p:spTree>
    <p:extLst>
      <p:ext uri="{BB962C8B-B14F-4D97-AF65-F5344CB8AC3E}">
        <p14:creationId xmlns:p14="http://schemas.microsoft.com/office/powerpoint/2010/main" val="2180981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6605684"/>
            <a:ext cx="676910" cy="252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1065260"/>
            <a:ext cx="8853286" cy="55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55191"/>
            <a:ext cx="9144000" cy="101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93259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16/05/2024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212112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Redes privadas virtuales (VPNs)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12" name="Imagen 11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F577C0C5-A309-BB6A-061C-20FFA356D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20" y="3140968"/>
            <a:ext cx="3240360" cy="334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49B447FE-DDA9-4B30-828A-59FC56912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63" y="-1"/>
            <a:ext cx="457200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71913" y="1314451"/>
            <a:ext cx="6858003" cy="4229101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8" y="2217950"/>
            <a:ext cx="4577638" cy="464004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Oval 3090">
            <a:extLst>
              <a:ext uri="{FF2B5EF4-FFF2-40B4-BE49-F238E27FC236}">
                <a16:creationId xmlns:a16="http://schemas.microsoft.com/office/drawing/2014/main" id="{86C3B9CB-4E48-4726-B7B9-9E02F71B1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37312">
            <a:off x="-156132" y="1791483"/>
            <a:ext cx="4640488" cy="3480366"/>
          </a:xfrm>
          <a:prstGeom prst="ellipse">
            <a:avLst/>
          </a:prstGeom>
          <a:gradFill>
            <a:gsLst>
              <a:gs pos="53000">
                <a:schemeClr val="accent1"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Rectangle 3092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9" y="0"/>
            <a:ext cx="4577639" cy="6870700"/>
          </a:xfrm>
          <a:prstGeom prst="rect">
            <a:avLst/>
          </a:prstGeom>
          <a:gradFill>
            <a:gsLst>
              <a:gs pos="24000">
                <a:schemeClr val="accent1">
                  <a:alpha val="0"/>
                </a:schemeClr>
              </a:gs>
              <a:gs pos="100000">
                <a:srgbClr val="000000">
                  <a:alpha val="71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341" y="2654490"/>
            <a:ext cx="3425764" cy="322038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t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 de sitio a sitio usando IPsec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200" b="1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914899" y="457200"/>
            <a:ext cx="38862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5445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49387" y="1412776"/>
            <a:ext cx="7539037" cy="2808312"/>
          </a:xfrm>
        </p:spPr>
        <p:txBody>
          <a:bodyPr>
            <a:normAutofit/>
          </a:bodyPr>
          <a:lstStyle/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Las VPN de sitio a sitio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conectan redes enteras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entre sí, por ejemplo, pueden conectar la red de una sucursal a la red de la oficina central de una empresa.</a:t>
            </a:r>
          </a:p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En una VPN de sitio a sitio, los hosts terminales envían y reciben tráfico a través de un “gateway” VPN. </a:t>
            </a:r>
          </a:p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El gateway VPN es responsable de encapsular y cifrar el tráfico saliente.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C8E6E414-42C7-4C3D-926E-47756E01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4133798"/>
            <a:ext cx="5519346" cy="2330188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80CE1BF1-76C2-9AE4-4AB7-8C3C2090C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388" y="332656"/>
            <a:ext cx="7539037" cy="1292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  <a:p>
            <a:pPr algn="ctr"/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553846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es una VPN entre dos dispositivos y se utiliza para conectar dos sitios a través de Internet. En el siguiente diagrama, la oficina A y la oficina B están conectadas a Internet y utilizan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entre ellas para que los dispositivos de cada oficina puedan comunicarse de forma segura entre sí.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7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2534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crea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entre los dos dispositivos encapsulando el paquete IP original con un encabezado VPN y un nuevo encabezado IP.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Cuando se utiliza IPsec,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paquete original se cifra antes de encapsularse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 el nuevo encabezado. Esto es lo que hace segura IPsec.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376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ruteador tomará el paquete original, lo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encriptará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para que no se pueda leer, agregará un encabezado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y luego lo reenviará a través de Internet.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1610E7F-51DA-85B2-CFCF-E8D83D221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26" y="3359195"/>
            <a:ext cx="2705100" cy="885825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3D6B94BD-E720-8AE9-5856-E1C384623C83}"/>
              </a:ext>
            </a:extLst>
          </p:cNvPr>
          <p:cNvSpPr/>
          <p:nvPr/>
        </p:nvSpPr>
        <p:spPr>
          <a:xfrm>
            <a:off x="2927670" y="3586083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C1F8143-0FF7-2D08-3225-EC76E3774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349034"/>
            <a:ext cx="4852358" cy="911055"/>
          </a:xfrm>
          <a:prstGeom prst="rect">
            <a:avLst/>
          </a:prstGeom>
        </p:spPr>
      </p:pic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1839872-99E1-E5D8-F8B3-E0ABD24C2B90}"/>
              </a:ext>
            </a:extLst>
          </p:cNvPr>
          <p:cNvCxnSpPr>
            <a:stCxn id="13" idx="3"/>
          </p:cNvCxnSpPr>
          <p:nvPr/>
        </p:nvCxnSpPr>
        <p:spPr>
          <a:xfrm flipV="1">
            <a:off x="8272230" y="3789040"/>
            <a:ext cx="692258" cy="1552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517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20299" y="1429877"/>
            <a:ext cx="8600173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Vamos a demostrar ese proceso en el diagrama.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Hemos configurado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IPsec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entre estos dos ruteadores.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PC de la oficina A desea enviar tráfico a la PC de la oficina B, por lo que primero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envía los datos sin cifrar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su puerta de enlace predeterminada, el ruteador.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35326" y="3645024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D5B47F2C-0627-52CE-365B-811077E63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59765"/>
            <a:ext cx="9144000" cy="179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157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5804" y="1665325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router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cifra los datos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agrega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encabezado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05804" y="2973472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C9F88002-A063-331A-BA69-579C958BE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64026"/>
            <a:ext cx="9144000" cy="218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318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0" y="1556792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Luego, los datos cifrados en el nuevo paquete se envían a través de Internet al otro extremo del túnel. </a:t>
            </a: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57419" y="2858114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4CB4082-45D0-41AA-1654-1FC8508F9439}"/>
              </a:ext>
            </a:extLst>
          </p:cNvPr>
          <p:cNvGrpSpPr/>
          <p:nvPr/>
        </p:nvGrpSpPr>
        <p:grpSpPr>
          <a:xfrm>
            <a:off x="11521" y="3967217"/>
            <a:ext cx="9144000" cy="2345936"/>
            <a:chOff x="6694" y="4681341"/>
            <a:chExt cx="9144000" cy="2345936"/>
          </a:xfrm>
        </p:grpSpPr>
        <p:pic>
          <p:nvPicPr>
            <p:cNvPr id="10" name="Imagen 9">
              <a:extLst>
                <a:ext uri="{FF2B5EF4-FFF2-40B4-BE49-F238E27FC236}">
                  <a16:creationId xmlns:a16="http://schemas.microsoft.com/office/drawing/2014/main" id="{F933DBBE-DBC5-20AB-2409-8D7938D463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94" y="4681341"/>
              <a:ext cx="9144000" cy="217665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FDE8AB1-0CAD-4EAA-C9CD-3ED7F482FFE3}"/>
                </a:ext>
              </a:extLst>
            </p:cNvPr>
            <p:cNvSpPr txBox="1"/>
            <p:nvPr/>
          </p:nvSpPr>
          <p:spPr>
            <a:xfrm>
              <a:off x="3703077" y="6688723"/>
              <a:ext cx="1656184" cy="3385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600" b="1" dirty="0"/>
                <a:t>Encrypted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34185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0" y="1731580"/>
            <a:ext cx="8600173" cy="456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router receptor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descifra los datos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los envía a la PC de destino. </a:t>
            </a: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80462" y="2601792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408D6FA6-4EFE-B502-E319-5D4248F42A5E}"/>
              </a:ext>
            </a:extLst>
          </p:cNvPr>
          <p:cNvGrpSpPr/>
          <p:nvPr/>
        </p:nvGrpSpPr>
        <p:grpSpPr>
          <a:xfrm>
            <a:off x="7140" y="3911003"/>
            <a:ext cx="9144000" cy="2335764"/>
            <a:chOff x="23043" y="4046031"/>
            <a:chExt cx="9144000" cy="2335764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329F5A9C-904D-AC28-AEA2-EC23E62E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043" y="4046031"/>
              <a:ext cx="9144000" cy="2166487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FDE8AB1-0CAD-4EAA-C9CD-3ED7F482FFE3}"/>
                </a:ext>
              </a:extLst>
            </p:cNvPr>
            <p:cNvSpPr txBox="1"/>
            <p:nvPr/>
          </p:nvSpPr>
          <p:spPr>
            <a:xfrm>
              <a:off x="3635896" y="6043241"/>
              <a:ext cx="1656184" cy="3385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600" b="1" dirty="0"/>
                <a:t>Encrypted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38523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48649"/>
            <a:ext cx="8600173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Resumamos este proceso: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Cuando el ruteador recibe un paquete que debe enviarse a través de la VPN,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combina el paquete original y una clave de sesión (clave de cifrado) </a:t>
            </a:r>
            <a:r>
              <a:rPr lang="es-ES" sz="18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y los ejecuta a través de una fórmula de cifrado.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259855" y="3089301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07CD5E0-9AFA-2EE2-7763-298A8703EAD0}"/>
              </a:ext>
            </a:extLst>
          </p:cNvPr>
          <p:cNvGrpSpPr/>
          <p:nvPr/>
        </p:nvGrpSpPr>
        <p:grpSpPr>
          <a:xfrm>
            <a:off x="0" y="4437112"/>
            <a:ext cx="9144000" cy="2335764"/>
            <a:chOff x="0" y="4437112"/>
            <a:chExt cx="9144000" cy="2335764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329F5A9C-904D-AC28-AEA2-EC23E62E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437112"/>
              <a:ext cx="9144000" cy="2166487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FDE8AB1-0CAD-4EAA-C9CD-3ED7F482FFE3}"/>
                </a:ext>
              </a:extLst>
            </p:cNvPr>
            <p:cNvSpPr txBox="1"/>
            <p:nvPr/>
          </p:nvSpPr>
          <p:spPr>
            <a:xfrm>
              <a:off x="3635896" y="6434322"/>
              <a:ext cx="1656184" cy="3385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600" b="1" dirty="0"/>
                <a:t>Encrypted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975947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a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69253FC-52A6-4B7E-B893-87B9E83FE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3212976"/>
            <a:ext cx="4104456" cy="281565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331640" y="1937366"/>
            <a:ext cx="3816424" cy="15240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Introducción a las VPNs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VPN de sitio a sitio usando IPsec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GRE sobre IPsec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VPNs de acceso remoto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92025" y="6926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Agenda de esta sesión</a:t>
            </a:r>
          </a:p>
        </p:txBody>
      </p:sp>
    </p:spTree>
    <p:extLst>
      <p:ext uri="{BB962C8B-B14F-4D97-AF65-F5344CB8AC3E}">
        <p14:creationId xmlns:p14="http://schemas.microsoft.com/office/powerpoint/2010/main" val="1009664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310316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+mj-lt"/>
              <a:buAutoNum type="arabicPeriod" startAt="2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dispositivo de envío (el ruteador)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encapsula el paquete cifrado con un encabezado de VPN y un nuevo encabezado de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271432" y="2505486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A5E0D0B-F1A0-940E-4947-D39E093B0CF7}"/>
              </a:ext>
            </a:extLst>
          </p:cNvPr>
          <p:cNvGrpSpPr/>
          <p:nvPr/>
        </p:nvGrpSpPr>
        <p:grpSpPr>
          <a:xfrm>
            <a:off x="0" y="4015329"/>
            <a:ext cx="9144000" cy="2335764"/>
            <a:chOff x="0" y="4015329"/>
            <a:chExt cx="9144000" cy="2335764"/>
          </a:xfrm>
        </p:grpSpPr>
        <p:pic>
          <p:nvPicPr>
            <p:cNvPr id="11" name="Imagen 10">
              <a:extLst>
                <a:ext uri="{FF2B5EF4-FFF2-40B4-BE49-F238E27FC236}">
                  <a16:creationId xmlns:a16="http://schemas.microsoft.com/office/drawing/2014/main" id="{329F5A9C-904D-AC28-AEA2-EC23E62E44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015329"/>
              <a:ext cx="9144000" cy="2166487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FDE8AB1-0CAD-4EAA-C9CD-3ED7F482FFE3}"/>
                </a:ext>
              </a:extLst>
            </p:cNvPr>
            <p:cNvSpPr txBox="1"/>
            <p:nvPr/>
          </p:nvSpPr>
          <p:spPr>
            <a:xfrm>
              <a:off x="3635896" y="6012539"/>
              <a:ext cx="1656184" cy="338554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8575">
              <a:solidFill>
                <a:schemeClr val="accent6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s-MX" sz="1600" b="1" dirty="0"/>
                <a:t>Encrypted data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3909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412776"/>
            <a:ext cx="8600173" cy="29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dispositivo emisor (el ruteador) envía el nuevo paquete al dispositivo del otro lado del túnel, el ruteador receptor.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El ruteador receptor descifra los datos para obtener el paquete original y luego reenvía el paquete original a su destino. </a:t>
            </a:r>
          </a:p>
          <a:p>
            <a:pPr algn="just">
              <a:lnSpc>
                <a:spcPct val="150000"/>
              </a:lnSpc>
            </a:pPr>
            <a:r>
              <a:rPr lang="es-ES" sz="1800" b="1" dirty="0">
                <a:latin typeface="Arial" pitchFamily="34" charset="0"/>
                <a:cs typeface="Arial" pitchFamily="34" charset="0"/>
              </a:rPr>
              <a:t>Nota: VPN de sitio a sitio, se forma un túnel solo entre dos puntos finales del túnel, por ejemplo, los dos ruteadores conectados a Internet.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29F5A9C-904D-AC28-AEA2-EC23E62E4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846"/>
            <a:ext cx="9144000" cy="216648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181816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/>
              <a:t>Encrypted data</a:t>
            </a:r>
          </a:p>
        </p:txBody>
      </p:sp>
    </p:spTree>
    <p:extLst>
      <p:ext uri="{BB962C8B-B14F-4D97-AF65-F5344CB8AC3E}">
        <p14:creationId xmlns:p14="http://schemas.microsoft.com/office/powerpoint/2010/main" val="35071873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336136" y="1336710"/>
            <a:ext cx="6858000" cy="418458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88181" y="1092216"/>
            <a:ext cx="6346209" cy="41820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33933" y="3515977"/>
            <a:ext cx="2501979" cy="418206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76002" y="1496845"/>
            <a:ext cx="6858001" cy="386430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74277" y="1668285"/>
            <a:ext cx="4318303" cy="3238727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495031" y="891652"/>
            <a:ext cx="3309016" cy="30307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GRE sobre IPsec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746549" y="457199"/>
            <a:ext cx="3857141" cy="589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0342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51520" y="1988840"/>
            <a:ext cx="3215258" cy="3049676"/>
          </a:xfrm>
        </p:spPr>
        <p:txBody>
          <a:bodyPr>
            <a:noAutofit/>
          </a:bodyPr>
          <a:lstStyle/>
          <a:p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encapsulación de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routing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genérico (GRE)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es un protocolo de tunneling de VPN de sitio a sitio básico y no seguro.</a:t>
            </a:r>
          </a:p>
          <a:p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Desarrollado por Cisco.</a:t>
            </a:r>
            <a:endParaRPr lang="es-ES" altLang="ja-JP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4151C2C9-C933-422E-A6E9-81CA951ED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1844824"/>
            <a:ext cx="4416446" cy="2844801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5DBCF215-AC62-F755-141D-0C76C1B948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260648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Generic Routing Encapsulation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12687864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68090"/>
            <a:ext cx="8600173" cy="29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GRE (Generic Routing Encapsulation / Encapsulación de enrutamiento genérico)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crea túneles como IPsec, sin embargo,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 cifra el paquete original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por lo que no es seguro.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Sin embargo, tiene la ventaja de poder encapsular una amplia variedad de protocolos de capa 3.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Para obtener la flexibilidad de GRE con la seguridad de IPsec, se puede utilizar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GRE sobre IPsec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68559A9-BB1B-B3EF-D704-551639BFE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4323625"/>
            <a:ext cx="4667250" cy="866775"/>
          </a:xfrm>
          <a:prstGeom prst="rect">
            <a:avLst/>
          </a:prstGeom>
        </p:spPr>
      </p:pic>
      <p:sp>
        <p:nvSpPr>
          <p:cNvPr id="3" name="Flecha: hacia abajo 2">
            <a:extLst>
              <a:ext uri="{FF2B5EF4-FFF2-40B4-BE49-F238E27FC236}">
                <a16:creationId xmlns:a16="http://schemas.microsoft.com/office/drawing/2014/main" id="{A7AD6E72-8DDB-7628-5E4C-4F1DE086F7CF}"/>
              </a:ext>
            </a:extLst>
          </p:cNvPr>
          <p:cNvSpPr/>
          <p:nvPr/>
        </p:nvSpPr>
        <p:spPr>
          <a:xfrm>
            <a:off x="4565195" y="5265881"/>
            <a:ext cx="288032" cy="301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3137241-C5BC-0B31-DE34-35FACB8BC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5673441"/>
            <a:ext cx="6696743" cy="848255"/>
          </a:xfrm>
          <a:prstGeom prst="rect">
            <a:avLst/>
          </a:prstGeom>
        </p:spPr>
      </p:pic>
      <p:sp>
        <p:nvSpPr>
          <p:cNvPr id="6" name="Text Box 6">
            <a:extLst>
              <a:ext uri="{FF2B5EF4-FFF2-40B4-BE49-F238E27FC236}">
                <a16:creationId xmlns:a16="http://schemas.microsoft.com/office/drawing/2014/main" id="{390FE4D6-2FBF-75EC-2D18-FB461A0A5C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4953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Generic Routing Encapsulation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712320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69023" y="1268760"/>
            <a:ext cx="8379441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El paquete original será encapsulado por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encabezado GRE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y luego el paquete GRE será encriptado y encapsulado dentro de un encabezado IPsec VPN y un nuevo encabezado IP.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Aquí está el paquete IP original.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Se le agrega un encabezado GRE y un nuevo encabezado IP.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Luego, este nuevo paquete se cifra y se agregan un encabezado IPsec y un nuevo encabezado IP.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Hemos combinado GRE con IPsec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 sobre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4385306-7B4E-8FCD-A339-91F49974E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4412448"/>
            <a:ext cx="4667250" cy="866775"/>
          </a:xfrm>
          <a:prstGeom prst="rect">
            <a:avLst/>
          </a:prstGeo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C8AF6A8D-CF8B-7A83-13C0-CFF6287C7DAE}"/>
              </a:ext>
            </a:extLst>
          </p:cNvPr>
          <p:cNvSpPr/>
          <p:nvPr/>
        </p:nvSpPr>
        <p:spPr>
          <a:xfrm>
            <a:off x="3902627" y="5385233"/>
            <a:ext cx="288032" cy="301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EBCDF3A-55CB-1100-E7D9-19CB51773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088" y="5792793"/>
            <a:ext cx="6696743" cy="8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475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5585" y="1081001"/>
            <a:ext cx="3500311" cy="4004184"/>
          </a:xfrm>
        </p:spPr>
        <p:txBody>
          <a:bodyPr>
            <a:noAutofit/>
          </a:bodyPr>
          <a:lstStyle/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Se deben seguir cinco pasos para configurar un túnel GRE: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1: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Cree una interfaz de túnel con el comando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 tunnel</a:t>
            </a:r>
            <a:r>
              <a:rPr lang="es-ES" sz="12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2.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Configure una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para la interfaz de túnel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. (Generalmente una dirección privada).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 3.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Especifique la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de origen del túnel.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4.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Especifique la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de destino del túnel.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Paso 5: (Optativo) Especifique el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de túnel GRE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como modo de interfaz de túnel.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C069FA5A-0ECC-47A6-962F-D9F313AB0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377" y="1236543"/>
            <a:ext cx="5297089" cy="3168352"/>
          </a:xfrm>
          <a:prstGeom prst="rect">
            <a:avLst/>
          </a:prstGeom>
        </p:spPr>
      </p:pic>
      <p:pic>
        <p:nvPicPr>
          <p:cNvPr id="5" name="Picture 4" descr="Connecting Networks - Mozilla Firefox">
            <a:extLst>
              <a:ext uri="{FF2B5EF4-FFF2-40B4-BE49-F238E27FC236}">
                <a16:creationId xmlns:a16="http://schemas.microsoft.com/office/drawing/2014/main" id="{F6DFDE14-4392-487D-B497-C14FDD6639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0377" y="4466295"/>
            <a:ext cx="5195193" cy="1155162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7D4F5930-0F71-212A-D6E7-E6AAEB136F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Configuración de 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Implementación de GRE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87C86BCC-2C3A-B98A-5E1F-B7BE39FE6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85" y="5776999"/>
            <a:ext cx="8612880" cy="53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169863" indent="-1698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Nota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: Los comandos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tunnel source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E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tunnel destination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hacen referencia a las direcciones IP de las interfaces físicas configuradas previamente.</a:t>
            </a:r>
          </a:p>
        </p:txBody>
      </p:sp>
    </p:spTree>
    <p:extLst>
      <p:ext uri="{BB962C8B-B14F-4D97-AF65-F5344CB8AC3E}">
        <p14:creationId xmlns:p14="http://schemas.microsoft.com/office/powerpoint/2010/main" val="3102728019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0471" y="1717572"/>
            <a:ext cx="4398833" cy="3939110"/>
          </a:xfrm>
        </p:spPr>
        <p:txBody>
          <a:bodyPr>
            <a:normAutofit/>
          </a:bodyPr>
          <a:lstStyle/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ip interface brief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para verificar que la interfaz de túnel esté activa.</a:t>
            </a:r>
          </a:p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Interface tunnel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para verificar el estado del túnel.</a:t>
            </a:r>
          </a:p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ip ospf neighbor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para verificar que se haya establecido una adyacencia de OSPF a través de la interfaz de túnel.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909" y="1844824"/>
            <a:ext cx="4599295" cy="22876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909" y="4162961"/>
            <a:ext cx="4612428" cy="917687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D7232BDD-C914-0F37-41CD-C84B7AB925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1728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Verificación de 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Implementación de GRE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11964867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336136" y="1336710"/>
            <a:ext cx="6858000" cy="418458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88181" y="1092216"/>
            <a:ext cx="6346209" cy="41820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33933" y="3515977"/>
            <a:ext cx="2501979" cy="418206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76002" y="1496845"/>
            <a:ext cx="6858001" cy="386430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74277" y="1668285"/>
            <a:ext cx="4318303" cy="3238727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495031" y="891652"/>
            <a:ext cx="3309016" cy="30307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VPNs de acceso remoto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746549" y="457199"/>
            <a:ext cx="3857141" cy="589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2368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94822" y="1196752"/>
            <a:ext cx="8354356" cy="3435727"/>
          </a:xfrm>
        </p:spPr>
        <p:txBody>
          <a:bodyPr>
            <a:noAutofit/>
          </a:bodyPr>
          <a:lstStyle/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Una VPN de acceso remoto satisface las necesidades de 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empleados a distancia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y 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usuarios móviles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Permite el intercambio dinámico de información y puede habilitarse y deshabilitarse. 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Se utiliza para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conectar hosts individuales que deben acceder a la red de su empresa de forma segura a través de Internet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Quizás deba instalarse </a:t>
            </a: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software de cliente VPN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en el terminal del usuario móvil.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04BDB6A0-5114-4F8C-ADC1-2BF3120B5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4293096"/>
            <a:ext cx="4810318" cy="2042403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BC4D4BE0-FB4D-F8BB-416B-C59FCAAF6F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6564779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1DF91F20-B96F-4F77-AC3E-2CDD3BAA1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63" y="-1"/>
            <a:ext cx="6083472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213540" y="556079"/>
            <a:ext cx="6858004" cy="5745847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2" name="Rectangle 3101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9" y="-1"/>
            <a:ext cx="6088748" cy="6858000"/>
          </a:xfrm>
          <a:prstGeom prst="rect">
            <a:avLst/>
          </a:prstGeom>
          <a:gradFill>
            <a:gsLst>
              <a:gs pos="14000">
                <a:schemeClr val="accent1">
                  <a:alpha val="0"/>
                </a:schemeClr>
              </a:gs>
              <a:gs pos="100000">
                <a:srgbClr val="000000">
                  <a:alpha val="82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4" name="Oval 3103">
            <a:extLst>
              <a:ext uri="{FF2B5EF4-FFF2-40B4-BE49-F238E27FC236}">
                <a16:creationId xmlns:a16="http://schemas.microsoft.com/office/drawing/2014/main" id="{87B6A113-58CD-406C-BCE4-6E1F1F2B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49520">
            <a:off x="1301556" y="1609025"/>
            <a:ext cx="5005754" cy="3754316"/>
          </a:xfrm>
          <a:prstGeom prst="ellipse">
            <a:avLst/>
          </a:prstGeom>
          <a:gradFill>
            <a:gsLst>
              <a:gs pos="17000">
                <a:schemeClr val="accent1">
                  <a:lumMod val="75000"/>
                  <a:alpha val="0"/>
                </a:schemeClr>
              </a:gs>
              <a:gs pos="82000">
                <a:srgbClr val="000000">
                  <a:alpha val="24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58961" y="857251"/>
            <a:ext cx="4664686" cy="31601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Introducción a las VPNs</a:t>
            </a:r>
          </a:p>
        </p:txBody>
      </p:sp>
      <p:sp>
        <p:nvSpPr>
          <p:cNvPr id="3106" name="Rectangle 3105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8" y="4354178"/>
            <a:ext cx="6088747" cy="250381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33000"/>
                </a:schemeClr>
              </a:gs>
              <a:gs pos="83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735" y="2201119"/>
            <a:ext cx="2380365" cy="24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301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29017"/>
            <a:ext cx="8600173" cy="2632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Mientras que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utilizan para establecer una conexión punto a punto entre dos sitios a través de Internet,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acceso remoto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 para permitir que 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 finales (PC, teléfonos móviles) accedan a los recursos internos de la empresa de forma segura a través de Internet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Las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VPN de acceso remoto </a:t>
            </a:r>
            <a:r>
              <a:rPr lang="es-ES" dirty="0">
                <a:latin typeface="Arial" pitchFamily="34" charset="0"/>
                <a:cs typeface="Arial" pitchFamily="34" charset="0"/>
              </a:rPr>
              <a:t>suelen utilizar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TLS (Transport Layer Security)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diferencia de las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normalmente usan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TLS también proporciona seguridad para HTTPS (HTTP seguro).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51A8F11C-67B7-4BF1-78C2-A3348B4B4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951" y="4293096"/>
            <a:ext cx="4810318" cy="20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3801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29017"/>
            <a:ext cx="8600173" cy="2632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software del cliente VPN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instala en los dispositivos finales (por ejemplo, las computadoras portátiles proporcionadas por la empresa que los empleados usan para trabajar desde casa).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Estos dispositivos finales luego forman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túneles seguros a uno de los ruteadores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de la empresa que actúan como un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servidor TLS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permite a los usuarios finales acceder de forma segura a los recursos de la red interna de la empresa sin estar conectados directamente a la red de la empresa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CBF09DBB-E42E-862E-B65A-199ABCCD9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840" y="4221088"/>
            <a:ext cx="4810318" cy="20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1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43508" y="1196752"/>
            <a:ext cx="8856984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Este diagrama nos ayudará a entender mejor, los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 finales </a:t>
            </a:r>
            <a:r>
              <a:rPr lang="es-ES" dirty="0">
                <a:latin typeface="Arial" pitchFamily="34" charset="0"/>
                <a:cs typeface="Arial" pitchFamily="34" charset="0"/>
              </a:rPr>
              <a:t>de la izquierda quieren acceder a los recursos del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servidor de la empresa </a:t>
            </a:r>
            <a:r>
              <a:rPr lang="es-ES" dirty="0">
                <a:latin typeface="Arial" pitchFamily="34" charset="0"/>
                <a:cs typeface="Arial" pitchFamily="34" charset="0"/>
              </a:rPr>
              <a:t>en el centro de datos de la derecha.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B915DE-D4B2-EB3E-94C9-D4C63F934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5603"/>
            <a:ext cx="9144000" cy="446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143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90445" y="1284064"/>
            <a:ext cx="8035568" cy="698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Todos los dispositivos tienen el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software del cliente VPN</a:t>
            </a:r>
            <a:r>
              <a:rPr lang="es-E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instalado y también está configurado en el ruteador del centro de datos. </a:t>
            </a:r>
            <a:endParaRPr lang="es-ES" sz="14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976" y="19391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068CAE-1F45-51B4-61B0-D772607F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9528"/>
            <a:ext cx="9144000" cy="441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522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30180" y="1268760"/>
            <a:ext cx="8683640" cy="698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Cada uno de los 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forma un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VPN TLS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hacia el 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y luego pueden comunicarse de forma segura con los servidores internos de la empresa a través del túnel.</a:t>
            </a:r>
            <a:endParaRPr lang="es-ES" sz="14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2348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068CAE-1F45-51B4-61B0-D772607F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452858"/>
            <a:ext cx="9144000" cy="441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17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4" y="1268760"/>
            <a:ext cx="8568952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Al igual que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</a:t>
            </a:r>
            <a:r>
              <a:rPr lang="es-ES" dirty="0">
                <a:latin typeface="Arial" pitchFamily="34" charset="0"/>
                <a:cs typeface="Arial" pitchFamily="34" charset="0"/>
              </a:rPr>
              <a:t>,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TLS</a:t>
            </a:r>
            <a:r>
              <a:rPr lang="es-ES" dirty="0">
                <a:latin typeface="Arial" pitchFamily="34" charset="0"/>
                <a:cs typeface="Arial" pitchFamily="34" charset="0"/>
              </a:rPr>
              <a:t> implica el cifrado de paquetes y la adición de encabezados adicionales. 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(VPNs)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AE46365-3192-1BFC-BA0B-5D08C0586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6327"/>
            <a:ext cx="9144000" cy="442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251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 sitio a sitio vs VPNs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013452F3-5433-4217-D5F8-499081C76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459883"/>
              </p:ext>
            </p:extLst>
          </p:nvPr>
        </p:nvGraphicFramePr>
        <p:xfrm>
          <a:off x="539552" y="1628800"/>
          <a:ext cx="7992888" cy="4518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464">
                  <a:extLst>
                    <a:ext uri="{9D8B030D-6E8A-4147-A177-3AD203B41FA5}">
                      <a16:colId xmlns:a16="http://schemas.microsoft.com/office/drawing/2014/main" val="2800215541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2968851244"/>
                    </a:ext>
                  </a:extLst>
                </a:gridCol>
              </a:tblGrid>
              <a:tr h="52577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VPN de sitio a sitio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VPN de acceso remoto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4729374"/>
                  </a:ext>
                </a:extLst>
              </a:tr>
              <a:tr h="606455">
                <a:tc>
                  <a:txBody>
                    <a:bodyPr/>
                    <a:lstStyle/>
                    <a:p>
                      <a:pPr algn="just"/>
                      <a:r>
                        <a:rPr lang="es-MX" dirty="0">
                          <a:latin typeface="+mn-lt"/>
                        </a:rPr>
                        <a:t>Utilizan </a:t>
                      </a:r>
                      <a:r>
                        <a:rPr lang="es-MX" b="1" dirty="0">
                          <a:latin typeface="+mn-lt"/>
                        </a:rPr>
                        <a:t>IPsec (Internet Protocol Security)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dirty="0">
                          <a:latin typeface="+mn-lt"/>
                        </a:rPr>
                        <a:t>Utilizan </a:t>
                      </a:r>
                      <a:r>
                        <a:rPr lang="es-MX" b="1" dirty="0">
                          <a:latin typeface="+mn-lt"/>
                        </a:rPr>
                        <a:t>TLS (Transport Layer Security)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974896"/>
                  </a:ext>
                </a:extLst>
              </a:tr>
              <a:tr h="137491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Brindan servicio a </a:t>
                      </a:r>
                      <a:r>
                        <a:rPr lang="es-E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muchos dispositivos </a:t>
                      </a: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dentro de los sitios que se están conectando. 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Brindan servicio al </a:t>
                      </a:r>
                      <a:r>
                        <a:rPr lang="es-E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dispositivo</a:t>
                      </a: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de un extremo en el que está instalado el software de cliente VPN. 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813632"/>
                  </a:ext>
                </a:extLst>
              </a:tr>
              <a:tr h="1813336">
                <a:tc>
                  <a:txBody>
                    <a:bodyPr/>
                    <a:lstStyle/>
                    <a:p>
                      <a:pPr algn="just"/>
                      <a:r>
                        <a:rPr lang="es-ES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Se utilizan normalmente para conectar de forma </a:t>
                      </a:r>
                      <a:r>
                        <a:rPr lang="es-ES" b="1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permanente</a:t>
                      </a:r>
                      <a:r>
                        <a:rPr lang="es-ES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 dos sitios a través de Internet.</a:t>
                      </a:r>
                      <a:endParaRPr lang="es-MX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>
                          <a:latin typeface="+mn-lt"/>
                        </a:rPr>
                        <a:t>Generalmente se usan para proporcionar </a:t>
                      </a:r>
                      <a:r>
                        <a:rPr lang="es-ES" b="1" dirty="0">
                          <a:latin typeface="+mn-lt"/>
                        </a:rPr>
                        <a:t>acceso bajo demanda </a:t>
                      </a:r>
                      <a:r>
                        <a:rPr lang="es-ES" dirty="0">
                          <a:latin typeface="+mn-lt"/>
                        </a:rPr>
                        <a:t>(on-demand) para dispositivos finales que desean acceder de manera segura a los recursos de la empresa mientras están conectados a una red que no es segura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1771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23227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47" name="Rectangle 3"/>
          <p:cNvSpPr>
            <a:spLocks noChangeArrowheads="1"/>
          </p:cNvSpPr>
          <p:nvPr/>
        </p:nvSpPr>
        <p:spPr bwMode="auto">
          <a:xfrm>
            <a:off x="609600" y="1600200"/>
            <a:ext cx="7994848" cy="2764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endParaRPr lang="es-ES" altLang="es-MX" dirty="0">
              <a:latin typeface="ZapfHumnst BT" charset="0"/>
            </a:endParaRPr>
          </a:p>
        </p:txBody>
      </p:sp>
      <p:sp>
        <p:nvSpPr>
          <p:cNvPr id="594948" name="Rectangle 4"/>
          <p:cNvSpPr>
            <a:spLocks noChangeArrowheads="1"/>
          </p:cNvSpPr>
          <p:nvPr/>
        </p:nvSpPr>
        <p:spPr bwMode="auto">
          <a:xfrm>
            <a:off x="595358" y="1812768"/>
            <a:ext cx="7786642" cy="53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Desarrollar WANs privadas es caro. </a:t>
            </a:r>
            <a:endParaRPr lang="es-ES" altLang="es-MX" sz="24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594949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852" y="4293096"/>
            <a:ext cx="3348372" cy="2160240"/>
          </a:xfrm>
          <a:prstGeom prst="rect">
            <a:avLst/>
          </a:prstGeom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577102" y="2262120"/>
            <a:ext cx="8027346" cy="2463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Internet provee una estructura más flexible y económica de interconectar oficinas remotas. Sin embargo, </a:t>
            </a:r>
            <a:r>
              <a:rPr lang="es-ES" altLang="es-MX" sz="20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las redes públicas no garantizan la seguridad de las comunicaciones</a:t>
            </a: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, por lo que las </a:t>
            </a:r>
            <a:r>
              <a:rPr lang="es-ES" altLang="es-MX" sz="2000" b="1" dirty="0">
                <a:solidFill>
                  <a:srgbClr val="0070C0"/>
                </a:solidFill>
                <a:latin typeface="+mn-lt"/>
              </a:rPr>
              <a:t>redes privadas virtuales</a:t>
            </a: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surgieron de la necesidad de </a:t>
            </a:r>
            <a:r>
              <a:rPr lang="es-ES" altLang="es-MX" sz="20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garantizar la seguridad de las comunicaciones en las redes públicas. 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endParaRPr lang="es-ES" altLang="es-MX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177677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948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9" name="Rectangle 7"/>
          <p:cNvSpPr>
            <a:spLocks noChangeArrowheads="1"/>
          </p:cNvSpPr>
          <p:nvPr/>
        </p:nvSpPr>
        <p:spPr bwMode="auto">
          <a:xfrm>
            <a:off x="381000" y="5943600"/>
            <a:ext cx="2438400" cy="685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MX" dirty="0"/>
          </a:p>
        </p:txBody>
      </p:sp>
      <p:sp>
        <p:nvSpPr>
          <p:cNvPr id="5867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5536" y="1628800"/>
            <a:ext cx="8496944" cy="230425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Para tener conexiones seguras se requiere de una </a:t>
            </a:r>
            <a:r>
              <a:rPr lang="es-ES_tradnl" altLang="es-MX" sz="1800" b="1" i="1" dirty="0">
                <a:solidFill>
                  <a:srgbClr val="3333FF"/>
                </a:solidFill>
              </a:rPr>
              <a:t>VPN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que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es una conexión segura entre dos puntos de Internet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(red pública), mediante el uso de</a:t>
            </a:r>
            <a:r>
              <a:rPr lang="es-ES_tradnl" altLang="es-MX" sz="1800" dirty="0"/>
              <a:t> </a:t>
            </a:r>
            <a:r>
              <a:rPr lang="es-ES_tradnl" altLang="es-MX" sz="1800" b="1" dirty="0">
                <a:solidFill>
                  <a:srgbClr val="3333FF"/>
                </a:solidFill>
              </a:rPr>
              <a:t>firewalls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que previenen el acceso no autorizado a la red y la práctica conocida como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“envíos por túneles - Tunneling”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donde los paquetes de datos se </a:t>
            </a:r>
            <a:r>
              <a:rPr lang="es-ES_tradnl" altLang="es-MX" sz="1800" b="1" dirty="0">
                <a:solidFill>
                  <a:schemeClr val="bg2">
                    <a:lumMod val="25000"/>
                  </a:schemeClr>
                </a:solidFill>
              </a:rPr>
              <a:t>cifran (encriptan)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y </a:t>
            </a:r>
            <a:r>
              <a:rPr lang="es-ES_tradnl" altLang="es-MX" sz="1800" b="1" dirty="0">
                <a:solidFill>
                  <a:schemeClr val="bg2">
                    <a:lumMod val="25000"/>
                  </a:schemeClr>
                </a:solidFill>
              </a:rPr>
              <a:t>encapsulan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 en paquetes IP para poder viajar a través de Internet y ocultar su contenido. </a:t>
            </a:r>
          </a:p>
          <a:p>
            <a:pPr>
              <a:spcBef>
                <a:spcPct val="0"/>
              </a:spcBef>
            </a:pPr>
            <a:endParaRPr lang="es-ES_tradnl" altLang="es-MX" sz="1800" dirty="0"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3949788"/>
            <a:ext cx="7135156" cy="2654641"/>
          </a:xfrm>
          <a:prstGeom prst="rect">
            <a:avLst/>
          </a:prstGeom>
        </p:spPr>
      </p:pic>
      <p:sp>
        <p:nvSpPr>
          <p:cNvPr id="8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03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9" name="Rectangle 7"/>
          <p:cNvSpPr>
            <a:spLocks noChangeArrowheads="1"/>
          </p:cNvSpPr>
          <p:nvPr/>
        </p:nvSpPr>
        <p:spPr bwMode="auto">
          <a:xfrm>
            <a:off x="381000" y="5943600"/>
            <a:ext cx="2438400" cy="685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MX" dirty="0"/>
          </a:p>
        </p:txBody>
      </p:sp>
      <p:sp>
        <p:nvSpPr>
          <p:cNvPr id="5867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914596" y="1778496"/>
            <a:ext cx="7617844" cy="157849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Un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firewall o servidor</a:t>
            </a:r>
            <a:r>
              <a:rPr lang="es-ES_tradnl" altLang="es-MX" sz="1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de seguridad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consta de hardware y software ubicados entre la red interna de una organización y una red externa para evitar que personas ajenas invadan las redes privadas.</a:t>
            </a:r>
          </a:p>
          <a:p>
            <a:pPr>
              <a:spcBef>
                <a:spcPct val="0"/>
              </a:spcBef>
            </a:pPr>
            <a:endParaRPr lang="es-ES_tradnl" altLang="es-MX" sz="1800" dirty="0"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44" y="3360486"/>
            <a:ext cx="7135156" cy="2654641"/>
          </a:xfrm>
          <a:prstGeom prst="rect">
            <a:avLst/>
          </a:prstGeom>
        </p:spPr>
      </p:pic>
      <p:sp>
        <p:nvSpPr>
          <p:cNvPr id="8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07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95536" y="1844824"/>
            <a:ext cx="3888453" cy="3301361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Una VPN es una red privada creada mediante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“tunneling – envíos por túneles”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 a través de una </a:t>
            </a:r>
            <a:r>
              <a:rPr lang="es-ES" altLang="ja-JP" sz="1800" b="1" dirty="0">
                <a:latin typeface="Arial" panose="020B0604020202020204" pitchFamily="34" charset="0"/>
                <a:cs typeface="Arial" panose="020B0604020202020204" pitchFamily="34" charset="0"/>
              </a:rPr>
              <a:t>red pública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, como Internet.</a:t>
            </a:r>
          </a:p>
          <a:p>
            <a:pPr>
              <a:lnSpc>
                <a:spcPts val="2500"/>
              </a:lnSpc>
            </a:pP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Las redes privadas virtuales generalmente se refieren a la implementación segura de </a:t>
            </a:r>
            <a:r>
              <a:rPr lang="es-ES" altLang="ja-JP" sz="1800" b="1" dirty="0">
                <a:latin typeface="Arial" panose="020B0604020202020204" pitchFamily="34" charset="0"/>
                <a:cs typeface="Arial" panose="020B0604020202020204" pitchFamily="34" charset="0"/>
              </a:rPr>
              <a:t>VPN con cifrado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, como las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VPN con IPsec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altLang="ja-JP" sz="1600" dirty="0"/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0CBB35E9-BD7D-453D-9EC2-343ECEBE4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892" y="1945985"/>
            <a:ext cx="4407131" cy="3200200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F86180C9-FEC2-12DF-2DCB-79DB66489202}"/>
              </a:ext>
            </a:extLst>
          </p:cNvPr>
          <p:cNvSpPr txBox="1">
            <a:spLocks noChangeArrowheads="1"/>
          </p:cNvSpPr>
          <p:nvPr/>
        </p:nvSpPr>
        <p:spPr>
          <a:xfrm>
            <a:off x="899592" y="332656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13766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5AD9B34-0666-7623-96A2-6F5CC033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3187903"/>
            <a:ext cx="4392488" cy="2888753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8598" y="1337933"/>
            <a:ext cx="8352929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servicios de WAN privada, como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brindan seguridad porque el tráfico de cada cliente se separa mediante el uso de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físicas dedicadas (líneas arrendadas)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o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MPLS.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Cuando se usa Internet como una WAN para conectar sitios, no hay seguridad incorporada por default.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F5F924D5-551E-B18D-A709-1203808E010A}"/>
              </a:ext>
            </a:extLst>
          </p:cNvPr>
          <p:cNvSpPr txBox="1">
            <a:spLocks noChangeArrowheads="1"/>
          </p:cNvSpPr>
          <p:nvPr/>
        </p:nvSpPr>
        <p:spPr>
          <a:xfrm>
            <a:off x="899592" y="180207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03C5CDFF-81B4-6B36-C1B4-3B186A114D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598" y="3573016"/>
            <a:ext cx="3379306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dirty="0">
                <a:latin typeface="Arial" pitchFamily="34" charset="0"/>
                <a:cs typeface="Arial" pitchFamily="34" charset="0"/>
              </a:rPr>
              <a:t>Para proporcionar comunicaciones seguras a través de Internet, se utilizan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(redes privadas virtuales)</a:t>
            </a:r>
            <a:r>
              <a:rPr lang="es-MX" sz="1800" dirty="0">
                <a:latin typeface="Arial" pitchFamily="34" charset="0"/>
                <a:cs typeface="Arial" pitchFamily="34" charset="0"/>
              </a:rPr>
              <a:t>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9370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626468" y="1335967"/>
            <a:ext cx="8208912" cy="2272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Revisaremos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dos tipos de Internet VPNs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que </a:t>
            </a:r>
            <a:r>
              <a:rPr lang="es-ES" sz="1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proporcionan conectividad segura a través de Internet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Internet es una red pública compartida y no es segura por default.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(site-to-site VPNs) usando *IPsec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acceso remoto (remote-access VPNs) mediante TLS.</a:t>
            </a:r>
            <a:endParaRPr lang="es-ES" sz="1800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53C5F0-3E2F-53BB-2031-6CE9D712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3861048"/>
            <a:ext cx="3020646" cy="2606171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BDEBB010-383E-C52C-FE33-59A2563F5CD4}"/>
              </a:ext>
            </a:extLst>
          </p:cNvPr>
          <p:cNvSpPr txBox="1">
            <a:spLocks noChangeArrowheads="1"/>
          </p:cNvSpPr>
          <p:nvPr/>
        </p:nvSpPr>
        <p:spPr>
          <a:xfrm>
            <a:off x="1187624" y="188640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DE0D7-EA99-BFF7-105C-0DD29D5F5F34}"/>
              </a:ext>
            </a:extLst>
          </p:cNvPr>
          <p:cNvSpPr txBox="1"/>
          <p:nvPr/>
        </p:nvSpPr>
        <p:spPr>
          <a:xfrm>
            <a:off x="687258" y="4077072"/>
            <a:ext cx="4572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b="1" i="0" dirty="0">
                <a:solidFill>
                  <a:srgbClr val="222222"/>
                </a:solidFill>
                <a:effectLst/>
                <a:latin typeface="-apple-system"/>
              </a:rPr>
              <a:t>*IPsec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i="0" dirty="0">
                <a:solidFill>
                  <a:srgbClr val="222222"/>
                </a:solidFill>
                <a:effectLst/>
                <a:latin typeface="-apple-system"/>
              </a:rPr>
              <a:t>IP</a:t>
            </a:r>
            <a:r>
              <a:rPr lang="es-MX" b="0" i="0" dirty="0">
                <a:solidFill>
                  <a:srgbClr val="222222"/>
                </a:solidFill>
                <a:effectLst/>
                <a:latin typeface="-apple-system"/>
              </a:rPr>
              <a:t> significa "Protocolo de Internet“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b="1" i="0" dirty="0" err="1">
                <a:solidFill>
                  <a:srgbClr val="222222"/>
                </a:solidFill>
                <a:effectLst/>
                <a:latin typeface="-apple-system"/>
              </a:rPr>
              <a:t>sec</a:t>
            </a:r>
            <a:r>
              <a:rPr lang="es-MX" b="0" i="0" dirty="0">
                <a:solidFill>
                  <a:srgbClr val="222222"/>
                </a:solidFill>
                <a:effectLst/>
                <a:latin typeface="-apple-system"/>
              </a:rPr>
              <a:t> significa "seguro"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657785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  <p:bldP spid="5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2768</TotalTime>
  <Words>2099</Words>
  <Application>Microsoft Office PowerPoint</Application>
  <PresentationFormat>On-screen Show (4:3)</PresentationFormat>
  <Paragraphs>171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3" baseType="lpstr">
      <vt:lpstr>-apple-system</vt:lpstr>
      <vt:lpstr>Arial</vt:lpstr>
      <vt:lpstr>Calibri</vt:lpstr>
      <vt:lpstr>Dom Casual</vt:lpstr>
      <vt:lpstr>Wingdings</vt:lpstr>
      <vt:lpstr>ZapfHumnst BT</vt:lpstr>
      <vt:lpstr>Tema de Office</vt:lpstr>
      <vt:lpstr>TC 3003B Implementación de redes de área amplia</vt:lpstr>
      <vt:lpstr>PowerPoint Presentation</vt:lpstr>
      <vt:lpstr>PowerPoint Presentation</vt:lpstr>
      <vt:lpstr>Redes Privadas Virtuales (VPN = Virtual Private Network)</vt:lpstr>
      <vt:lpstr>Redes Privadas Virtuales (VPN = Virtual Private Network)</vt:lpstr>
      <vt:lpstr>Redes Privadas Virtuales (VPN = Virtual Private Network)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21</cp:revision>
  <dcterms:created xsi:type="dcterms:W3CDTF">2021-02-08T03:07:42Z</dcterms:created>
  <dcterms:modified xsi:type="dcterms:W3CDTF">2024-05-16T20:12:19Z</dcterms:modified>
</cp:coreProperties>
</file>

<file path=docProps/thumbnail.jpeg>
</file>